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371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72" r:id="rId46"/>
    <p:sldId id="36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71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29" d="100"/>
          <a:sy n="129" d="100"/>
        </p:scale>
        <p:origin x="1077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8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5539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박스의 배치 </a:t>
            </a:r>
            <a:r>
              <a:rPr lang="en-US" altLang="ko-KR" dirty="0" smtClean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normal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</a:p>
          <a:p>
            <a:pPr lvl="1"/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페이지에 나타난 순서대로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normal flow </a:t>
            </a:r>
            <a:r>
              <a:rPr lang="ko-KR" altLang="en-US" dirty="0" smtClean="0"/>
              <a:t>무시 가능</a:t>
            </a:r>
            <a:endParaRPr lang="en-US" altLang="ko-KR" dirty="0" smtClean="0"/>
          </a:p>
          <a:p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이용한 배치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배치 </a:t>
            </a:r>
            <a:r>
              <a:rPr lang="en-US" altLang="ko-KR" dirty="0" smtClean="0"/>
              <a:t>- position : static(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상대 배치 </a:t>
            </a:r>
            <a:r>
              <a:rPr lang="en-US" altLang="ko-KR" dirty="0" smtClean="0"/>
              <a:t>- position : relative</a:t>
            </a:r>
          </a:p>
          <a:p>
            <a:pPr lvl="1"/>
            <a:r>
              <a:rPr lang="ko-KR" altLang="en-US" dirty="0" smtClean="0"/>
              <a:t>절대 배치 </a:t>
            </a:r>
            <a:r>
              <a:rPr lang="en-US" altLang="ko-KR" dirty="0" smtClean="0"/>
              <a:t>- position : absolute</a:t>
            </a:r>
          </a:p>
          <a:p>
            <a:pPr lvl="1"/>
            <a:r>
              <a:rPr lang="ko-KR" altLang="en-US" dirty="0" smtClean="0"/>
              <a:t>고정 배치 </a:t>
            </a:r>
            <a:r>
              <a:rPr lang="en-US" altLang="ko-KR" dirty="0" smtClean="0"/>
              <a:t>- position : fixed</a:t>
            </a:r>
          </a:p>
          <a:p>
            <a:pPr lvl="1"/>
            <a:r>
              <a:rPr lang="ko-KR" altLang="en-US" dirty="0" smtClean="0"/>
              <a:t>유동 배치 </a:t>
            </a:r>
            <a:r>
              <a:rPr lang="en-US" altLang="ko-KR" dirty="0" smtClean="0"/>
              <a:t>- float : left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 smtClean="0"/>
              <a:t>태그의 위치와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endParaRPr lang="ko-KR" altLang="en-US" dirty="0"/>
          </a:p>
          <a:p>
            <a:pPr lvl="1"/>
            <a:r>
              <a:rPr lang="en-US" altLang="ko-KR" dirty="0"/>
              <a:t>top, bottom, left, right, width, </a:t>
            </a:r>
            <a:r>
              <a:rPr lang="en-US" altLang="ko-KR" dirty="0" smtClean="0"/>
              <a:t>height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 </a:t>
            </a:r>
            <a:r>
              <a:rPr lang="ko-KR" altLang="en-US" dirty="0" err="1" smtClean="0"/>
              <a:t>프로퍼티는</a:t>
            </a:r>
            <a:r>
              <a:rPr lang="ko-KR" altLang="en-US" dirty="0"/>
              <a:t> 배치 방법에 따라 다르게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상대 배치</a:t>
            </a:r>
            <a:r>
              <a:rPr lang="en-US" altLang="ko-KR" smtClean="0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기본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상대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배치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4468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60524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641361" y="1845975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display </a:t>
            </a:r>
            <a:r>
              <a:rPr lang="en-US" altLang="ko-KR" sz="1100" b="1" dirty="0"/>
              <a:t>: inline-block;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height </a:t>
            </a:r>
            <a:r>
              <a:rPr lang="en-US" altLang="ko-KR" sz="1100" b="1" dirty="0"/>
              <a:t>: 50px</a:t>
            </a:r>
            <a:r>
              <a:rPr lang="en-US" altLang="ko-KR" sz="1100" b="1" dirty="0" smtClean="0"/>
              <a:t>;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width : 50px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dirty="0" smtClean="0"/>
              <a:t>	border </a:t>
            </a:r>
            <a:r>
              <a:rPr lang="en-US" altLang="ko-KR" sz="1100" dirty="0"/>
              <a:t>: 1px solid </a:t>
            </a:r>
            <a:r>
              <a:rPr lang="en-US" altLang="ko-KR" sz="1100" dirty="0" err="1"/>
              <a:t>lightgray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white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background : red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 smtClean="0"/>
              <a:t>down:hover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left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top </a:t>
            </a:r>
            <a:r>
              <a:rPr lang="en-US" altLang="ko-KR" sz="1100" b="1" dirty="0"/>
              <a:t>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right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bottom </a:t>
            </a:r>
            <a:r>
              <a:rPr lang="en-US" altLang="ko-KR" sz="1100" b="1" dirty="0"/>
              <a:t>: 20px;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3997" y="1844824"/>
            <a:ext cx="2920291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id="down"</a:t>
            </a:r>
            <a:r>
              <a:rPr lang="en-US" altLang="ko-KR" sz="1100" dirty="0"/>
              <a:t>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id="up"</a:t>
            </a:r>
            <a:r>
              <a:rPr lang="en-US" altLang="ko-KR" sz="1100" dirty="0"/>
              <a:t>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168176" y="3935358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251694" y="5085375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k </a:t>
            </a:r>
            <a:r>
              <a:rPr lang="ko-KR" altLang="en-US" sz="1000" dirty="0" smtClean="0"/>
              <a:t> 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8572" y="1281336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사례를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6" y="1556792"/>
            <a:ext cx="3828379" cy="26763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567328"/>
            <a:ext cx="3835403" cy="265528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5246393" y="3869798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3989" y="394378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53596" y="3745487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245645" y="3225527"/>
            <a:ext cx="453922" cy="479676"/>
            <a:chOff x="5117790" y="3341090"/>
            <a:chExt cx="453922" cy="44795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rot="10800000">
            <a:off x="7041233" y="3220635"/>
            <a:ext cx="453922" cy="488435"/>
            <a:chOff x="7258920" y="5085184"/>
            <a:chExt cx="453922" cy="44795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258920" y="5533134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712842" y="5093135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97575" y="269716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56135" y="3507142"/>
            <a:ext cx="0" cy="2085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6492" y="3716986"/>
            <a:ext cx="10134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062601" y="3716986"/>
            <a:ext cx="2420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06707" y="2946872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329512" y="2986439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사각형 설명선 55"/>
          <p:cNvSpPr/>
          <p:nvPr/>
        </p:nvSpPr>
        <p:spPr>
          <a:xfrm>
            <a:off x="5199128" y="4302096"/>
            <a:ext cx="1788884" cy="272415"/>
          </a:xfrm>
          <a:prstGeom prst="wedgeRoundRectCallout">
            <a:avLst>
              <a:gd name="adj1" fmla="val -11193"/>
              <a:gd name="adj2" fmla="val -1892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상대 </a:t>
            </a:r>
            <a:r>
              <a:rPr lang="ko-KR" altLang="en-US" sz="1000" dirty="0"/>
              <a:t>배치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position:relative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1680" y="43091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초기 상태</a:t>
            </a:r>
            <a:endParaRPr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5076056" y="4838975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k </a:t>
            </a:r>
            <a:r>
              <a:rPr lang="ko-KR" altLang="en-US" sz="1400" dirty="0" smtClean="0"/>
              <a:t>블록에 </a:t>
            </a:r>
            <a:r>
              <a:rPr lang="ko-KR" altLang="en-US" sz="1400" b="1" dirty="0" smtClean="0"/>
              <a:t>마우스를 올린 경우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상대 배치에 따라 위치가 변함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464657" y="3212976"/>
            <a:ext cx="0" cy="2262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6056" y="295016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234599" y="321914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06" y="1412776"/>
            <a:ext cx="2232146" cy="3712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</a:t>
            </a:r>
            <a:r>
              <a:rPr lang="en-US" altLang="ko-KR" dirty="0" err="1" smtClean="0"/>
              <a:t>position:absolute</a:t>
            </a:r>
            <a:r>
              <a:rPr lang="ko-KR" altLang="en-US" dirty="0" smtClean="0"/>
              <a:t> 절대 배치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2000" y="1159098"/>
            <a:ext cx="4353787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 smtClean="0"/>
              <a:t>div {</a:t>
            </a:r>
          </a:p>
          <a:p>
            <a:pPr defTabSz="180000"/>
            <a:r>
              <a:rPr lang="en-US" altLang="ko-KR" sz="1050" dirty="0" smtClean="0"/>
              <a:t>	display </a:t>
            </a:r>
            <a:r>
              <a:rPr lang="en-US" altLang="ko-KR" sz="1050" dirty="0"/>
              <a:t>: inline-block;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position </a:t>
            </a:r>
            <a:r>
              <a:rPr lang="en-US" altLang="ko-KR" sz="1050" b="1" dirty="0"/>
              <a:t>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 smtClean="0"/>
              <a:t>	border : </a:t>
            </a:r>
            <a:r>
              <a:rPr lang="en-US" altLang="ko-KR" sz="1050" dirty="0"/>
              <a:t>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r>
              <a:rPr lang="en-US" altLang="ko-KR" sz="1050" dirty="0" smtClean="0"/>
              <a:t>div &gt; p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display : inline-block</a:t>
            </a:r>
            <a:r>
              <a:rPr lang="en-US" altLang="ko-KR" sz="1050" dirty="0" smtClean="0"/>
              <a:t>; /* div</a:t>
            </a:r>
            <a:r>
              <a:rPr lang="ko-KR" altLang="en-US" sz="1050" dirty="0" smtClean="0"/>
              <a:t>의 자식 </a:t>
            </a:r>
            <a:r>
              <a:rPr lang="en-US" altLang="ko-KR" sz="1050" dirty="0" smtClean="0"/>
              <a:t>p */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style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</a:t>
            </a:r>
            <a:r>
              <a:rPr lang="ko-KR" altLang="en-US" sz="1050" dirty="0" smtClean="0"/>
              <a:t>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smtClean="0"/>
              <a:t>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left:50px; </a:t>
            </a:r>
            <a:r>
              <a:rPr lang="en-US" altLang="ko-KR" sz="1050" b="1" dirty="0" smtClean="0"/>
              <a:t>top:30px</a:t>
            </a:r>
            <a:r>
              <a:rPr lang="en-US" altLang="ko-KR" sz="1050" dirty="0" smtClean="0"/>
              <a:t>"&gt;</a:t>
            </a:r>
            <a:r>
              <a:rPr lang="en-US" altLang="ko-KR" sz="1050" dirty="0"/>
              <a:t>M&lt;/p&gt;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div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8161" y="3623638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7325" y="3633771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</a:t>
            </a:r>
            <a:r>
              <a:rPr lang="en-US" altLang="ko-KR" sz="1000" dirty="0" smtClean="0">
                <a:solidFill>
                  <a:srgbClr val="C00000"/>
                </a:solidFill>
              </a:rPr>
              <a:t>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07609" y="3231953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40361" y="29997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72" y="4074699"/>
            <a:ext cx="2232147" cy="2637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</a:t>
            </a:r>
            <a:r>
              <a:rPr lang="ko-KR" altLang="en-US" dirty="0" smtClean="0"/>
              <a:t>크기가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변해도</a:t>
            </a:r>
            <a:endParaRPr lang="en-US" altLang="ko-KR" dirty="0"/>
          </a:p>
          <a:p>
            <a:r>
              <a:rPr lang="ko-KR" altLang="en-US" dirty="0"/>
              <a:t>절대 배치된 </a:t>
            </a:r>
            <a:r>
              <a:rPr lang="ko-KR" altLang="en-US" dirty="0" smtClean="0"/>
              <a:t>태그 위치는</a:t>
            </a:r>
            <a:endParaRPr lang="en-US" altLang="ko-KR" dirty="0" smtClean="0"/>
          </a:p>
          <a:p>
            <a:r>
              <a:rPr lang="ko-KR" altLang="en-US" dirty="0" smtClean="0"/>
              <a:t>변하지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533" y="1558582"/>
            <a:ext cx="350232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#fixed { 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position : </a:t>
            </a:r>
            <a:r>
              <a:rPr lang="en-US" altLang="ko-KR" sz="1200" b="1" dirty="0"/>
              <a:t>fixed;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bottom : </a:t>
            </a:r>
            <a:r>
              <a:rPr lang="en-US" altLang="ko-KR" sz="1200" b="1" dirty="0"/>
              <a:t>10px;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right : </a:t>
            </a:r>
            <a:r>
              <a:rPr lang="en-US" altLang="ko-KR" sz="1200" b="1" dirty="0"/>
              <a:t>10px;</a:t>
            </a:r>
          </a:p>
          <a:p>
            <a:pPr defTabSz="180000"/>
            <a:r>
              <a:rPr lang="en-US" altLang="ko-KR" sz="1200" dirty="0" smtClean="0"/>
              <a:t>	width : 100px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5px;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red;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="300" height="300"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alt</a:t>
            </a:r>
            <a:r>
              <a:rPr lang="en-US" altLang="ko-KR" sz="1200" dirty="0"/>
              <a:t>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div id="fixed"&gt;</a:t>
            </a:r>
            <a:r>
              <a:rPr lang="ko-KR" altLang="en-US" sz="1200" b="1" dirty="0" smtClean="0"/>
              <a:t>예수님이 탄생하셨습니다</a:t>
            </a:r>
            <a:r>
              <a:rPr lang="en-US" altLang="ko-KR" sz="1200" b="1" dirty="0" smtClean="0"/>
              <a:t>.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92" y="1658029"/>
            <a:ext cx="2185719" cy="43254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</a:t>
            </a:r>
            <a:r>
              <a:rPr lang="ko-KR" altLang="en-US" dirty="0" smtClean="0"/>
              <a:t>하단 오른쪽에 </a:t>
            </a:r>
            <a:r>
              <a:rPr lang="ko-KR" altLang="en-US" dirty="0"/>
              <a:t>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380436" y="5517232"/>
            <a:ext cx="2468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99201" y="5389523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14583" y="5733428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76108" y="5924228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34621" y="1492900"/>
            <a:ext cx="3295660" cy="1940518"/>
            <a:chOff x="5834621" y="1492900"/>
            <a:chExt cx="3295660" cy="19405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621" y="1492900"/>
              <a:ext cx="2808499" cy="19405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853161" y="2157637"/>
              <a:ext cx="1277120" cy="442674"/>
            </a:xfrm>
            <a:prstGeom prst="wedgeRoundRectCallout">
              <a:avLst>
                <a:gd name="adj1" fmla="val -36849"/>
                <a:gd name="adj2" fmla="val 115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/>
              </a:lvl1pPr>
            </a:lstStyle>
            <a:p>
              <a:r>
                <a:rPr lang="ko-KR" altLang="en-US" dirty="0"/>
                <a:t>브라우저의</a:t>
              </a:r>
              <a:endParaRPr lang="en-US" altLang="ko-KR" dirty="0"/>
            </a:p>
            <a:p>
              <a:r>
                <a:rPr lang="ko-KR" altLang="en-US" dirty="0"/>
                <a:t>하단에 항상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152" y="134076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</a:t>
            </a:r>
            <a:r>
              <a:rPr lang="en-US" altLang="ko-KR" sz="1200" dirty="0" smtClean="0"/>
              <a:t>title&gt;float </a:t>
            </a:r>
            <a:r>
              <a:rPr lang="ko-KR" altLang="en-US" sz="1200" dirty="0" smtClean="0"/>
              <a:t>배치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#float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1px dotted black;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8em;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0.25em;</a:t>
            </a:r>
          </a:p>
          <a:p>
            <a:pPr defTabSz="180000"/>
            <a:r>
              <a:rPr lang="en-US" altLang="ko-KR" sz="1200" dirty="0" smtClean="0"/>
              <a:t>	margin : </a:t>
            </a:r>
            <a:r>
              <a:rPr lang="en-US" altLang="ko-KR" sz="1200" dirty="0"/>
              <a:t>1em;</a:t>
            </a:r>
          </a:p>
          <a:p>
            <a:pPr defTabSz="180000"/>
            <a:r>
              <a:rPr lang="en-US" altLang="ko-KR" sz="1200" b="1" dirty="0" smtClean="0"/>
              <a:t>}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</a:t>
            </a:r>
            <a:r>
              <a:rPr lang="en-US" altLang="ko-KR" sz="1200" b="1" dirty="0" smtClean="0"/>
              <a:t>id="</a:t>
            </a:r>
            <a:r>
              <a:rPr lang="en-US" altLang="ko-KR" sz="1200" b="1" dirty="0"/>
              <a:t>float"&gt;</a:t>
            </a:r>
          </a:p>
          <a:p>
            <a:pPr defTabSz="180000"/>
            <a:r>
              <a:rPr lang="en-US" altLang="ko-KR" sz="1200" dirty="0" smtClean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연주가 </a:t>
            </a:r>
            <a:r>
              <a:rPr lang="ko-KR" altLang="en-US" sz="1200" dirty="0"/>
              <a:t>있습니다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이제 </a:t>
            </a:r>
            <a:r>
              <a:rPr lang="ko-KR" altLang="en-US" sz="1200" dirty="0"/>
              <a:t>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 smtClean="0"/>
              <a:t>	Java</a:t>
            </a:r>
            <a:r>
              <a:rPr lang="en-US" altLang="ko-KR" sz="1200" dirty="0"/>
              <a:t>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인턴을 </a:t>
            </a:r>
            <a:r>
              <a:rPr lang="ko-KR" altLang="en-US" sz="1200" dirty="0"/>
              <a:t>준비하는 학생들은 프로젝트 개발에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더욱 </a:t>
            </a:r>
            <a:r>
              <a:rPr lang="ko-KR" altLang="en-US" sz="1200" dirty="0"/>
              <a:t>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94" y="1407518"/>
            <a:ext cx="3416590" cy="26695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63198" y="23678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(8</a:t>
            </a:r>
            <a:r>
              <a:rPr lang="ko-KR" altLang="en-US" sz="1000" dirty="0" smtClean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55310" y="2288635"/>
            <a:ext cx="207127" cy="958682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65" y="3451542"/>
            <a:ext cx="2125756" cy="3284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5-5 </a:t>
            </a:r>
            <a:r>
              <a:rPr lang="en-US" altLang="ko-KR" dirty="0"/>
              <a:t>float : right</a:t>
            </a:r>
            <a:r>
              <a:rPr lang="ko-KR" altLang="en-US" dirty="0"/>
              <a:t>로 </a:t>
            </a:r>
            <a:r>
              <a:rPr lang="ko-KR" altLang="en-US" dirty="0" smtClean="0"/>
              <a:t>브라우저의 </a:t>
            </a:r>
            <a:r>
              <a:rPr lang="ko-KR" altLang="en-US" dirty="0"/>
              <a:t>오른편에 항상 </a:t>
            </a:r>
            <a:r>
              <a:rPr lang="ko-KR" altLang="en-US" dirty="0" smtClean="0"/>
              <a:t>배치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6732" y="5383657"/>
            <a:ext cx="8498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/>
              <a:t>오른쪽에 </a:t>
            </a:r>
            <a:endParaRPr lang="en-US" altLang="ko-KR" sz="1000" dirty="0"/>
          </a:p>
          <a:p>
            <a:r>
              <a:rPr lang="ko-KR" altLang="en-US" sz="1000" dirty="0"/>
              <a:t>항상 출력</a:t>
            </a:r>
          </a:p>
        </p:txBody>
      </p:sp>
      <p:sp>
        <p:nvSpPr>
          <p:cNvPr id="8" name="자유형 7"/>
          <p:cNvSpPr/>
          <p:nvPr/>
        </p:nvSpPr>
        <p:spPr>
          <a:xfrm>
            <a:off x="7527294" y="4985043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85" y="1377876"/>
            <a:ext cx="2619158" cy="3851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0256" y="1389456"/>
            <a:ext cx="403244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div { </a:t>
            </a:r>
            <a:r>
              <a:rPr lang="en-US" altLang="ko-KR" sz="1200" dirty="0" smtClean="0"/>
              <a:t>position : </a:t>
            </a:r>
            <a:r>
              <a:rPr lang="en-US" altLang="ko-KR" sz="1200" dirty="0"/>
              <a:t>absolute; }</a:t>
            </a:r>
          </a:p>
          <a:p>
            <a:pPr defTabSz="180000"/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 smtClean="0"/>
              <a:t>position : absolute</a:t>
            </a:r>
            <a:r>
              <a:rPr lang="en-US" altLang="ko-KR" sz="1200" b="1" dirty="0"/>
              <a:t>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 smtClean="0"/>
              <a:t>z-index : -</a:t>
            </a:r>
            <a:r>
              <a:rPr lang="en-US" altLang="ko-KR" sz="1200" b="1" dirty="0"/>
              <a:t>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20px;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 smtClean="0"/>
              <a:t>z-index : 2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40px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30px;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 smtClean="0"/>
              <a:t>z-index : 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80px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40px;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 smtClean="0"/>
              <a:t>z-index : 7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120px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50px;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5-6 </a:t>
            </a:r>
            <a:r>
              <a:rPr lang="en-US" altLang="ko-KR" dirty="0"/>
              <a:t>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z-index</a:t>
            </a:r>
            <a:r>
              <a:rPr lang="en-US" altLang="ko-KR" sz="1200" dirty="0">
                <a:solidFill>
                  <a:srgbClr val="C00000"/>
                </a:solidFill>
              </a:rPr>
              <a:t>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1781" y="1628800"/>
            <a:ext cx="4319874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ul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li&gt;I 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span&gt;love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you</a:t>
            </a:r>
            <a:r>
              <a:rPr lang="en-US" altLang="ko-KR" sz="1200" dirty="0" smtClean="0"/>
              <a:t>.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&lt;li&gt;CSS </a:t>
            </a:r>
            <a:r>
              <a:rPr lang="en-US" altLang="ko-KR" sz="1200" dirty="0"/>
              <a:t>is </a:t>
            </a:r>
            <a:r>
              <a:rPr lang="en-US" altLang="ko-KR" sz="1200" dirty="0" smtClean="0"/>
              <a:t>Cascading (</a:t>
            </a:r>
            <a:r>
              <a:rPr lang="en-US" altLang="ko-KR" sz="1200" b="1" dirty="0" smtClean="0"/>
              <a:t>&lt;span&gt;Style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Sheet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span&gt;1988&lt;/</a:t>
            </a:r>
            <a:r>
              <a:rPr lang="en-US" altLang="ko-KR" sz="1200" b="1" dirty="0"/>
              <a:t>span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).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5-7 visibility</a:t>
            </a:r>
            <a:r>
              <a:rPr lang="ko-KR" altLang="en-US" dirty="0" smtClean="0"/>
              <a:t>로 </a:t>
            </a:r>
            <a:r>
              <a:rPr lang="ko-KR" altLang="en-US" dirty="0"/>
              <a:t>텍스트 </a:t>
            </a:r>
            <a:r>
              <a:rPr lang="ko-KR" altLang="en-US" dirty="0" smtClean="0"/>
              <a:t>숨기기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49" y="1761677"/>
            <a:ext cx="2772147" cy="238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293" y="43970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공간은 차지하지만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텍스트는 보이지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312021" y="3789040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51981" y="4414810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199004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visibility : hidden;</a:t>
            </a:r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9" y="1938471"/>
            <a:ext cx="2489179" cy="3928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overflow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head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width </a:t>
            </a:r>
            <a:r>
              <a:rPr lang="en-US" altLang="ko-KR" sz="1200" dirty="0">
                <a:latin typeface="+mj-lt"/>
              </a:rPr>
              <a:t>: 15em;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height </a:t>
            </a:r>
            <a:r>
              <a:rPr lang="en-US" altLang="ko-KR" sz="1200" dirty="0">
                <a:latin typeface="+mj-lt"/>
              </a:rPr>
              <a:t>: 3em;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border </a:t>
            </a:r>
            <a:r>
              <a:rPr lang="en-US" altLang="ko-KR" sz="1200" dirty="0">
                <a:latin typeface="+mj-lt"/>
              </a:rPr>
              <a:t>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박스를 </a:t>
            </a:r>
            <a:r>
              <a:rPr lang="ko-KR" altLang="en-US" sz="1200" dirty="0">
                <a:latin typeface="+mj-lt"/>
              </a:rPr>
              <a:t>넘어가는 </a:t>
            </a:r>
            <a:r>
              <a:rPr lang="ko-KR" altLang="en-US" sz="1200" dirty="0" smtClean="0">
                <a:latin typeface="+mj-lt"/>
              </a:rPr>
              <a:t>내용이 </a:t>
            </a:r>
            <a:r>
              <a:rPr lang="ko-KR" altLang="en-US" sz="1200" dirty="0">
                <a:latin typeface="+mj-lt"/>
              </a:rPr>
              <a:t>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콘텐트가 </a:t>
            </a:r>
            <a:r>
              <a:rPr lang="ko-KR" altLang="en-US" sz="1200" dirty="0">
                <a:latin typeface="+mj-lt"/>
              </a:rPr>
              <a:t>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283024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23237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17191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scroll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위치를 조절할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리스트를 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표를 </a:t>
            </a:r>
            <a:r>
              <a:rPr lang="ko-KR" altLang="en-US" dirty="0"/>
              <a:t>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폼을 꾸미고 사용자의 입력에 반응하게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전환</a:t>
            </a:r>
            <a:r>
              <a:rPr lang="en-US" altLang="ko-KR" dirty="0" smtClean="0"/>
              <a:t>(transition),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  <a:r>
              <a:rPr lang="ko-KR" altLang="en-US" dirty="0" smtClean="0"/>
              <a:t> 효과를 만들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리스트의 모양을 꾸미는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9816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19272"/>
            <a:ext cx="2520478" cy="2553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li&gt;Espresso&lt;/li&gt;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li&gt;Cappuccino&lt;/li&gt;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(marker)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6" y="2289743"/>
            <a:ext cx="2396588" cy="2667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배경색 </a:t>
            </a:r>
            <a:r>
              <a:rPr lang="ko-KR" altLang="en-US" dirty="0" smtClean="0"/>
              <a:t>입히기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55840" y="4454949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58" idx="3"/>
            <a:endCxn id="39" idx="2"/>
          </p:cNvCxnSpPr>
          <p:nvPr/>
        </p:nvCxnSpPr>
        <p:spPr>
          <a:xfrm flipV="1">
            <a:off x="4192499" y="4559900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2918" y="5082007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50975" y="514876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padding-left </a:t>
            </a:r>
            <a:r>
              <a:rPr lang="en-US" altLang="ko-KR" sz="1000" dirty="0" smtClean="0">
                <a:solidFill>
                  <a:srgbClr val="C00000"/>
                </a:solidFill>
              </a:rPr>
              <a:t>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921" y="3599810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16642" y="4162863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bottom :  5px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8851" y="5167501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padding-right </a:t>
            </a:r>
            <a:r>
              <a:rPr lang="en-US" altLang="ko-KR" sz="1000" dirty="0" smtClean="0">
                <a:solidFill>
                  <a:srgbClr val="C00000"/>
                </a:solidFill>
              </a:rPr>
              <a:t>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/* </a:t>
            </a:r>
            <a:r>
              <a:rPr lang="en-US" altLang="ko-KR" sz="1400" dirty="0" err="1" smtClean="0"/>
              <a:t>ul</a:t>
            </a:r>
            <a:r>
              <a:rPr lang="ko-KR" altLang="en-US" sz="1400" dirty="0" smtClean="0"/>
              <a:t>의 자손 </a:t>
            </a:r>
            <a:r>
              <a:rPr lang="en-US" altLang="ko-KR" sz="1400" dirty="0" smtClean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9769" y="4521048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아이템바깥에 있음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895545" y="3219878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ul</a:t>
            </a: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44291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90572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442932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43787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25662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32240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588224" y="4389519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88224" y="443521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941449" y="424461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948264" y="444256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578698" y="3836060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578698" y="3927802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931923" y="3684581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938738" y="392199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사각형 설명선 56"/>
          <p:cNvSpPr/>
          <p:nvPr/>
        </p:nvSpPr>
        <p:spPr>
          <a:xfrm>
            <a:off x="5364088" y="3524461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&lt;li&gt;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마커의 위치</a:t>
            </a:r>
            <a:r>
              <a:rPr lang="en-US" altLang="ko-KR" smtClean="0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420888"/>
            <a:ext cx="5820039" cy="3212882"/>
            <a:chOff x="1499579" y="2924944"/>
            <a:chExt cx="5820039" cy="32128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err="1" smtClean="0"/>
                <a:t>ul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</a:t>
              </a:r>
            </a:p>
            <a:p>
              <a:pPr defTabSz="180000"/>
              <a:r>
                <a:rPr lang="en-US" altLang="ko-KR" sz="1400" dirty="0" smtClean="0"/>
                <a:t>	background : goldenrod;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 smtClean="0"/>
                <a:t>;</a:t>
              </a:r>
              <a:endParaRPr lang="en-US" altLang="ko-KR" sz="1400" b="1" i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</a:t>
              </a:r>
              <a:r>
                <a:rPr lang="en-US" altLang="ko-KR" sz="1400" b="1" dirty="0" smtClean="0"/>
                <a:t>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 smtClean="0"/>
                <a:t>background : </a:t>
              </a:r>
              <a:r>
                <a:rPr lang="en-US" altLang="ko-KR" sz="1400" dirty="0" err="1" smtClean="0"/>
                <a:t>greenyellow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margin-bottom : 5px;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마커가</a:t>
              </a:r>
              <a:r>
                <a:rPr lang="ko-KR" altLang="en-US" sz="1000" dirty="0" smtClean="0"/>
                <a:t> 아이템 영역의 안쪽에 배치됨</a:t>
              </a:r>
              <a:endParaRPr lang="ko-KR" altLang="en-US" sz="10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</a:t>
              </a:r>
              <a:r>
                <a:rPr lang="ko-KR" altLang="en-US" sz="1050" dirty="0">
                  <a:solidFill>
                    <a:srgbClr val="C00000"/>
                  </a:solidFill>
                </a:rPr>
                <a:t>일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584435"/>
            <a:ext cx="7596336" cy="4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</a:t>
            </a:r>
            <a:r>
              <a:rPr lang="en-US" altLang="ko-KR" dirty="0" smtClean="0"/>
              <a:t>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43608" y="2636912"/>
            <a:ext cx="6938200" cy="3002434"/>
            <a:chOff x="827584" y="1855693"/>
            <a:chExt cx="6938200" cy="3002434"/>
          </a:xfrm>
        </p:grpSpPr>
        <p:sp>
          <p:nvSpPr>
            <p:cNvPr id="4" name="직사각형 3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(a) list-style-type : </a:t>
              </a:r>
              <a:r>
                <a:rPr lang="en-US" altLang="ko-KR" sz="1200" dirty="0"/>
                <a:t>circle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(b) list-style-type : square</a:t>
              </a:r>
              <a:endParaRPr lang="en-US" altLang="ko-KR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(f) list-style-type : decimal</a:t>
              </a:r>
              <a:endParaRPr lang="en-US" altLang="ko-KR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(d) list-style-type : </a:t>
              </a:r>
              <a:r>
                <a:rPr lang="en-US" altLang="ko-KR" sz="1200" dirty="0"/>
                <a:t>upper-roman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(e) list-style-type : </a:t>
              </a:r>
              <a:r>
                <a:rPr lang="en-US" altLang="ko-KR" sz="1200" dirty="0"/>
                <a:t>lower-alpha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(c) list-style-type : none</a:t>
              </a:r>
              <a:endParaRPr lang="en-US" altLang="ko-KR" sz="1200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25" y="1531504"/>
            <a:ext cx="7956376" cy="6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636912"/>
            <a:ext cx="2356272" cy="2746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list-style-image</a:t>
            </a:r>
          </a:p>
          <a:p>
            <a:pPr lvl="1"/>
            <a:r>
              <a:rPr lang="ko-KR" altLang="en-US" dirty="0" smtClean="0"/>
              <a:t>사용자가 이미지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goldenrod;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media/marker.png</a:t>
            </a:r>
            <a:r>
              <a:rPr lang="en-US" altLang="ko-KR" sz="1400" b="1" dirty="0">
                <a:solidFill>
                  <a:srgbClr val="C00000"/>
                </a:solidFill>
              </a:rPr>
              <a:t>");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아이템에 동일한 이미지 마크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5-9 </a:t>
            </a:r>
            <a:r>
              <a:rPr lang="en-US" altLang="ko-KR" dirty="0"/>
              <a:t>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9372" y="1455452"/>
            <a:ext cx="4572000" cy="4131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head&gt;&lt;title&gt;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background </a:t>
            </a:r>
            <a:r>
              <a:rPr lang="en-US" altLang="ko-KR" sz="1050" dirty="0"/>
              <a:t>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 smtClean="0"/>
              <a:t>여백과 </a:t>
            </a:r>
            <a:r>
              <a:rPr lang="ko-KR" altLang="en-US" sz="1050" dirty="0" err="1" smtClean="0"/>
              <a:t>패딩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모두 </a:t>
            </a:r>
            <a:r>
              <a:rPr lang="en-US" altLang="ko-KR" sz="1050" dirty="0" smtClean="0"/>
              <a:t>0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margin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width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567px;  </a:t>
            </a:r>
            <a:r>
              <a:rPr lang="en-US" altLang="ko-KR" sz="1050" dirty="0" smtClean="0"/>
              <a:t>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 smtClean="0"/>
              <a:t>	display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inline-block;	 </a:t>
            </a:r>
            <a:r>
              <a:rPr lang="en-US" altLang="ko-KR" sz="1050" dirty="0"/>
              <a:t>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list-style-type </a:t>
            </a:r>
            <a:r>
              <a:rPr lang="en-US" altLang="ko-KR" sz="1050" dirty="0"/>
              <a:t>: none; </a:t>
            </a:r>
            <a:r>
              <a:rPr lang="en-US" altLang="ko-KR" sz="1050" dirty="0" smtClean="0"/>
              <a:t>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0px 15px</a:t>
            </a:r>
            <a:r>
              <a:rPr lang="en-US" altLang="ko-KR" sz="1050" dirty="0" smtClean="0"/>
              <a:t>;	 </a:t>
            </a:r>
            <a:r>
              <a:rPr lang="en-US" altLang="ko-KR" sz="1050" dirty="0"/>
              <a:t>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 smtClean="0"/>
              <a:t>	color </a:t>
            </a:r>
            <a:r>
              <a:rPr lang="en-US" altLang="ko-KR" sz="1050" dirty="0"/>
              <a:t>: white;</a:t>
            </a:r>
          </a:p>
          <a:p>
            <a:pPr defTabSz="180000"/>
            <a:r>
              <a:rPr lang="en-US" altLang="ko-KR" sz="1050" dirty="0" smtClean="0"/>
              <a:t>	text-decoration </a:t>
            </a:r>
            <a:r>
              <a:rPr lang="en-US" altLang="ko-KR" sz="1050" dirty="0"/>
              <a:t>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 smtClean="0"/>
              <a:t>	color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violet;  </a:t>
            </a:r>
            <a:r>
              <a:rPr lang="en-US" altLang="ko-KR" sz="1050" dirty="0" smtClean="0"/>
              <a:t>/* </a:t>
            </a:r>
            <a:r>
              <a:rPr lang="ko-KR" altLang="en-US" sz="1050" dirty="0" smtClean="0"/>
              <a:t>마우스 </a:t>
            </a:r>
            <a:r>
              <a:rPr lang="ko-KR" altLang="en-US" sz="1050" dirty="0"/>
              <a:t>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곳에 연결할 페이지 주소를 주면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31" y="4228402"/>
            <a:ext cx="4671045" cy="1802751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80" y="5091682"/>
            <a:ext cx="244686" cy="352108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 flipH="1" flipV="1">
            <a:off x="5436096" y="5350122"/>
            <a:ext cx="439664" cy="1020088"/>
          </a:xfrm>
          <a:custGeom>
            <a:avLst/>
            <a:gdLst>
              <a:gd name="connsiteX0" fmla="*/ 0 w 428625"/>
              <a:gd name="connsiteY0" fmla="*/ 0 h 728782"/>
              <a:gd name="connsiteX1" fmla="*/ 142875 w 428625"/>
              <a:gd name="connsiteY1" fmla="*/ 133350 h 728782"/>
              <a:gd name="connsiteX2" fmla="*/ 171450 w 428625"/>
              <a:gd name="connsiteY2" fmla="*/ 657225 h 728782"/>
              <a:gd name="connsiteX3" fmla="*/ 428625 w 428625"/>
              <a:gd name="connsiteY3" fmla="*/ 723900 h 72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625" h="728782">
                <a:moveTo>
                  <a:pt x="0" y="0"/>
                </a:moveTo>
                <a:cubicBezTo>
                  <a:pt x="57150" y="11906"/>
                  <a:pt x="114300" y="23813"/>
                  <a:pt x="142875" y="133350"/>
                </a:cubicBezTo>
                <a:cubicBezTo>
                  <a:pt x="171450" y="242887"/>
                  <a:pt x="123825" y="558800"/>
                  <a:pt x="171450" y="657225"/>
                </a:cubicBezTo>
                <a:cubicBezTo>
                  <a:pt x="219075" y="755650"/>
                  <a:pt x="428625" y="723900"/>
                  <a:pt x="428625" y="7239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92080" y="6381332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메뉴 아이템에 마우스 올리면 글자 색 변경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548502" y="2563450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4249235"/>
            <a:ext cx="259599" cy="3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60" y="2492896"/>
            <a:ext cx="2457822" cy="28653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916832"/>
            <a:ext cx="4752528" cy="4392692"/>
          </a:xfrm>
          <a:prstGeom prst="roundRect">
            <a:avLst>
              <a:gd name="adj" fmla="val 963"/>
            </a:avLst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기본 구조를 가진 표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h3&gt;1</a:t>
            </a:r>
            <a:r>
              <a:rPr lang="ko-KR" altLang="en-US" sz="1200" dirty="0"/>
              <a:t>학기 성적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&lt;table&gt; 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&gt;175&lt;/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&gt;169&lt;/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황기태</a:t>
            </a:r>
            <a:r>
              <a:rPr lang="en-US" altLang="ko-KR" sz="1200" dirty="0"/>
              <a:t>&lt;/td&gt;&lt;td&gt;80&lt;/td&gt;&lt;td&gt;70&lt;/td&gt;&lt;/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이재문</a:t>
            </a:r>
            <a:r>
              <a:rPr lang="en-US" altLang="ko-KR" sz="1200" dirty="0"/>
              <a:t>&lt;/td&gt;&lt;td&gt;95&lt;/td&gt;&lt;td&gt;99&lt;/td&gt;&lt;/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&lt;/table&gt; 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28731" y="3048788"/>
            <a:ext cx="4536504" cy="2222934"/>
          </a:xfrm>
          <a:prstGeom prst="roundRect">
            <a:avLst>
              <a:gd name="adj" fmla="val 143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bIns="0" rtlCol="0" anchor="t" anchorCtr="0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>
                <a:solidFill>
                  <a:schemeClr val="tx1"/>
                </a:solidFill>
              </a:rPr>
              <a:t>table&gt;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이름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&gt;HTML&lt;/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&gt;CSS&lt;/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&gt;175&lt;/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&gt;169&lt;/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황기태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&lt;/td&gt;&lt;td&gt;80&lt;/td&gt;&lt;td&gt;70&lt;/td&gt;&lt;/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이재문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&lt;/td&gt;&lt;td&gt;95&lt;/td&gt;&lt;td&gt;99&lt;/td&gt;&lt;/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&lt;/table&gt;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65235" y="4509120"/>
            <a:ext cx="3749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border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 테두리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border-collapse </a:t>
            </a:r>
            <a:r>
              <a:rPr lang="en-US" altLang="ko-KR" dirty="0"/>
              <a:t>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2276872"/>
            <a:ext cx="5719744" cy="4030483"/>
            <a:chOff x="1229634" y="1844824"/>
            <a:chExt cx="5719744" cy="40304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 : </a:t>
              </a:r>
              <a:r>
                <a:rPr lang="en-US" altLang="ko-KR" sz="1400" b="1" dirty="0"/>
                <a:t>1px solid </a:t>
              </a:r>
              <a:r>
                <a:rPr lang="en-US" altLang="ko-KR" sz="1400" b="1" dirty="0" smtClean="0"/>
                <a:t>blue;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 두께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픽셀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실선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파란색</a:t>
              </a:r>
              <a:endParaRPr lang="ko-KR" altLang="en-US" sz="1000" dirty="0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점선</a:t>
              </a:r>
              <a:endParaRPr lang="ko-KR" altLang="en-US" sz="1000" dirty="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solid blue;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border-collapse : </a:t>
              </a:r>
              <a:r>
                <a:rPr lang="en-US" altLang="ko-KR" sz="1400" b="1" dirty="0"/>
                <a:t>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표와 셀의 테두리를 합친 결과</a:t>
              </a:r>
              <a:endParaRPr lang="ko-KR" altLang="en-US" sz="10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모든</a:t>
              </a:r>
              <a:r>
                <a:rPr lang="en-US" altLang="ko-KR" sz="1000" dirty="0" smtClean="0"/>
                <a:t> &lt;td&gt;, &lt;</a:t>
              </a:r>
              <a:r>
                <a:rPr lang="en-US" altLang="ko-KR" sz="1000" dirty="0" err="1" smtClean="0"/>
                <a:t>th</a:t>
              </a:r>
              <a:r>
                <a:rPr lang="en-US" altLang="ko-KR" sz="1000" dirty="0" smtClean="0"/>
                <a:t>&gt;</a:t>
              </a:r>
              <a:r>
                <a:rPr lang="ko-KR" altLang="en-US" sz="1000" dirty="0" smtClean="0"/>
                <a:t>에 적용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</a:t>
            </a:r>
            <a:r>
              <a:rPr lang="en-US" altLang="ko-KR" dirty="0" smtClean="0"/>
              <a:t>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 smtClean="0">
                  <a:cs typeface="Arial" panose="020B0604020202020204" pitchFamily="34" charset="0"/>
                </a:rPr>
                <a:t>th</a:t>
              </a:r>
              <a:r>
                <a:rPr lang="en-US" altLang="ko-KR" sz="1400" b="1" dirty="0" smtClean="0"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cs typeface="Arial" panose="020B0604020202020204" pitchFamily="34" charset="0"/>
                </a:rPr>
                <a:t>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40px;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20px;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height : </a:t>
              </a:r>
              <a:r>
                <a:rPr lang="en-US" altLang="ko-KR" sz="1400" dirty="0"/>
                <a:t>40px;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height : </a:t>
              </a:r>
              <a:r>
                <a:rPr lang="en-US" altLang="ko-KR" sz="1400" b="1" dirty="0"/>
                <a:t>20px;</a:t>
              </a:r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태그는 웹 페이지에 작성된 순서와 달리 배치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배치 기능의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r>
              <a:rPr lang="en-US" altLang="ko-KR" dirty="0" smtClean="0"/>
              <a:t>position</a:t>
            </a:r>
          </a:p>
          <a:p>
            <a:pPr lvl="2"/>
            <a:r>
              <a:rPr lang="en-US" altLang="ko-KR" dirty="0" smtClean="0"/>
              <a:t>left, right, top, bottom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z-index</a:t>
            </a:r>
          </a:p>
          <a:p>
            <a:pPr lvl="2"/>
            <a:r>
              <a:rPr lang="en-US" altLang="ko-KR" dirty="0" smtClean="0"/>
              <a:t>visibility</a:t>
            </a:r>
          </a:p>
          <a:p>
            <a:pPr lvl="2"/>
            <a:r>
              <a:rPr lang="en-US" altLang="ko-KR" dirty="0" smtClean="0"/>
              <a:t>overflow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padding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여백</a:t>
            </a:r>
            <a:endParaRPr lang="en-US" altLang="ko-KR" dirty="0" smtClean="0"/>
          </a:p>
          <a:p>
            <a:r>
              <a:rPr lang="en-US" altLang="ko-KR" dirty="0" smtClean="0"/>
              <a:t>text-align : 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(</a:t>
            </a:r>
            <a:r>
              <a:rPr lang="en-US" altLang="ko-KR" dirty="0"/>
              <a:t>eft, center, </a:t>
            </a:r>
            <a:r>
              <a:rPr lang="en-US" altLang="ko-KR" dirty="0" smtClean="0"/>
              <a:t>right)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height : </a:t>
              </a:r>
              <a:r>
                <a:rPr lang="en-US" altLang="ko-KR" sz="1400" dirty="0"/>
                <a:t>20px;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padding : </a:t>
              </a:r>
              <a:r>
                <a:rPr lang="en-US" altLang="ko-KR" sz="1400" b="1" dirty="0"/>
                <a:t>10px;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text-align : right;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 smtClean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셀 모두 오른쪽 정렬</a:t>
              </a:r>
              <a:endParaRPr lang="ko-KR" altLang="en-US" sz="10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배경색과 테두리 </a:t>
            </a:r>
            <a:r>
              <a:rPr lang="ko-KR" altLang="en-US" dirty="0" smtClean="0"/>
              <a:t>효과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700808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</a:t>
              </a:r>
              <a:r>
                <a:rPr lang="en-US" altLang="ko-KR" sz="1400" dirty="0" smtClean="0"/>
                <a:t>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border-collapse : collapse;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text-align </a:t>
              </a:r>
              <a:r>
                <a:rPr lang="en-US" altLang="ko-KR" sz="1400" dirty="0"/>
                <a:t>: left;</a:t>
              </a:r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10px;</a:t>
              </a:r>
            </a:p>
            <a:p>
              <a:pPr defTabSz="180000"/>
              <a:r>
                <a:rPr lang="en-US" altLang="ko-KR" sz="1400" dirty="0" smtClean="0"/>
                <a:t>	height : 20px;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 smtClean="0"/>
                <a:t>thead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</a:t>
              </a:r>
              <a:r>
                <a:rPr lang="ko-KR" altLang="en-US" sz="1400" dirty="0" smtClean="0"/>
                <a:t>셀 </a:t>
              </a:r>
              <a:r>
                <a:rPr lang="ko-KR" altLang="en-US" sz="1400" dirty="0"/>
                <a:t>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background </a:t>
              </a:r>
              <a:r>
                <a:rPr lang="en-US" altLang="ko-KR" sz="1400" b="1" dirty="0"/>
                <a:t>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 smtClean="0"/>
                <a:t>	color </a:t>
              </a:r>
              <a:r>
                <a:rPr lang="en-US" altLang="ko-KR" sz="1400" b="1" dirty="0"/>
                <a:t>: </a:t>
              </a:r>
              <a:r>
                <a:rPr lang="en-US" altLang="ko-KR" sz="1400" b="1" dirty="0" smtClean="0"/>
                <a:t>yellow;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</a:t>
              </a:r>
              <a:r>
                <a:rPr lang="ko-KR" altLang="en-US" sz="1400" dirty="0" smtClean="0"/>
                <a:t>회색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border-bottom : </a:t>
              </a:r>
              <a:r>
                <a:rPr lang="en-US" altLang="ko-KR" sz="1400" b="1" dirty="0"/>
                <a:t>1px solid gray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1617" y="23488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 smtClean="0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yellow;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 smtClean="0"/>
                <a:t>짝수 </a:t>
              </a:r>
              <a:r>
                <a:rPr lang="en-US" altLang="ko-KR" sz="1400" dirty="0" smtClean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 smtClean="0"/>
                <a:t>&gt;</a:t>
              </a:r>
              <a:r>
                <a:rPr lang="ko-KR" altLang="en-US" sz="1400" dirty="0" smtClean="0"/>
                <a:t>에 적용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background : </a:t>
              </a:r>
              <a:r>
                <a:rPr lang="en-US" altLang="ko-KR" sz="1400" dirty="0" err="1" smtClean="0"/>
                <a:t>aliceblue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</a:t>
            </a:r>
            <a:r>
              <a:rPr lang="ko-KR" altLang="en-US" sz="1050" dirty="0"/>
              <a:t>합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&gt;310&lt;/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&gt;249&lt;/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황기태</a:t>
            </a:r>
            <a:r>
              <a:rPr lang="en-US" altLang="ko-KR" sz="1050" dirty="0"/>
              <a:t>&lt;/td&gt;&lt;td&gt;80&lt;/td&gt;&lt;td&gt;70&lt;/td&gt;&lt;/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이재문</a:t>
            </a:r>
            <a:r>
              <a:rPr lang="en-US" altLang="ko-KR" sz="1050" dirty="0"/>
              <a:t>&lt;/td&gt;&lt;td&gt;95&lt;/td&gt;&lt;td&gt;99&lt;/td&gt;&lt;/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이병은</a:t>
            </a:r>
            <a:r>
              <a:rPr lang="en-US" altLang="ko-KR" sz="1050" dirty="0"/>
              <a:t>&lt;/td&gt;&lt;td&gt;85&lt;/td&gt;&lt;td&gt;90&lt;/td&gt;&lt;/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김남윤</a:t>
            </a:r>
            <a:r>
              <a:rPr lang="en-US" altLang="ko-KR" sz="1050" dirty="0"/>
              <a:t>&lt;/td&gt;&lt;td&gt;50&lt;/td&gt;&lt;td&gt;40&lt;/td&gt;&lt;/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&lt;/table&gt; 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22" y="3212976"/>
            <a:ext cx="3143078" cy="337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5-10 </a:t>
            </a:r>
            <a:r>
              <a:rPr lang="ko-KR" altLang="en-US" dirty="0"/>
              <a:t>마우스가 올라오면 행의 배경색이 변하는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표 응용 </a:t>
            </a:r>
            <a:r>
              <a:rPr lang="en-US" altLang="ko-KR" sz="1000" dirty="0"/>
              <a:t>1&lt;/title&gt;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table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이중 테두리 제거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border-collapse </a:t>
            </a:r>
            <a:r>
              <a:rPr lang="en-US" altLang="ko-KR" sz="1000" dirty="0"/>
              <a:t>: collapse;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td,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th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left;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	height </a:t>
            </a:r>
            <a:r>
              <a:rPr lang="en-US" altLang="ko-KR" sz="1000" dirty="0"/>
              <a:t>: 15px; </a:t>
            </a:r>
            <a:r>
              <a:rPr lang="en-US" altLang="ko-KR" sz="1000" dirty="0" smtClean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width </a:t>
            </a:r>
            <a:r>
              <a:rPr lang="en-US" altLang="ko-KR" sz="1000" dirty="0"/>
              <a:t>: 100px;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thead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tfoot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  <a:r>
              <a:rPr lang="ko-KR" altLang="en-US" sz="1000" dirty="0"/>
              <a:t>의 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darkgray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yellow;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tr:nth-child</a:t>
            </a:r>
            <a:r>
              <a:rPr lang="en-US" altLang="ko-KR" sz="1000" b="1" dirty="0"/>
              <a:t>(even) { </a:t>
            </a:r>
            <a:r>
              <a:rPr lang="en-US" altLang="ko-KR" sz="1000" dirty="0"/>
              <a:t>/* </a:t>
            </a:r>
            <a:r>
              <a:rPr lang="ko-KR" altLang="en-US" sz="1000" dirty="0"/>
              <a:t>짝수 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  <a:r>
              <a:rPr lang="ko-KR" altLang="en-US" sz="1000" dirty="0"/>
              <a:t>에 적용*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tr:hover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pink;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성적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&lt;table&gt;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	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</a:t>
            </a:r>
            <a:r>
              <a:rPr lang="ko-KR" altLang="en-US" sz="1000" dirty="0"/>
              <a:t>이름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&gt;HTML&lt;/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&gt;CSS&lt;/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&gt;&lt;/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</a:t>
            </a:r>
            <a:r>
              <a:rPr lang="en-US" altLang="ko-KR" sz="1000" dirty="0" err="1"/>
              <a:t>thead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83968" y="5301208"/>
            <a:ext cx="1224135" cy="576064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마우스가 올라오면 배경색이 </a:t>
            </a:r>
            <a:r>
              <a:rPr lang="en-US" altLang="ko-KR" sz="1000" dirty="0" smtClean="0">
                <a:solidFill>
                  <a:schemeClr val="tx1"/>
                </a:solidFill>
              </a:rPr>
              <a:t>pink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변함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</a:t>
            </a:r>
            <a:r>
              <a:rPr lang="ko-KR" altLang="en-US" dirty="0" smtClean="0"/>
              <a:t>요소의 글자 색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</a:t>
            </a:r>
            <a:r>
              <a:rPr lang="ko-KR" altLang="en-US" dirty="0" smtClean="0"/>
              <a:t>테두리 만들기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&lt;label&gt;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 : &lt;</a:t>
              </a:r>
              <a:r>
                <a:rPr lang="en-US" altLang="ko-KR" sz="1200" b="1" dirty="0" smtClean="0"/>
                <a:t>input type="text" </a:t>
              </a:r>
              <a:r>
                <a:rPr lang="en-US" altLang="ko-KR" sz="1200" dirty="0" smtClean="0"/>
                <a:t>placeholder=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Elvis"&gt;</a:t>
              </a:r>
            </a:p>
            <a:p>
              <a:pPr defTabSz="180000"/>
              <a:r>
                <a:rPr lang="en-US" altLang="ko-KR" sz="1200" dirty="0" smtClean="0"/>
                <a:t>&lt;/label&gt;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dirty="0" smtClean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 smtClean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&lt;label&gt;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 : &lt;input type="text" placeholder=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Elvis"&gt;</a:t>
            </a:r>
          </a:p>
          <a:p>
            <a:pPr defTabSz="180000"/>
            <a:r>
              <a:rPr lang="en-US" altLang="ko-KR" sz="1200" dirty="0" smtClean="0"/>
              <a:t>&lt;/label&gt;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</a:t>
            </a:r>
            <a:r>
              <a:rPr lang="en-US" altLang="ko-KR" sz="1200" dirty="0" smtClean="0"/>
              <a:t>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border </a:t>
            </a:r>
            <a:r>
              <a:rPr lang="en-US" altLang="ko-KR" sz="1200" b="1" dirty="0"/>
              <a:t>: 2px solid </a:t>
            </a:r>
            <a:r>
              <a:rPr lang="en-US" altLang="ko-KR" sz="1200" b="1" dirty="0" err="1" smtClean="0"/>
              <a:t>skyblue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border-radius </a:t>
            </a:r>
            <a:r>
              <a:rPr lang="en-US" altLang="ko-KR" sz="1200" b="1" dirty="0"/>
              <a:t>: 5px</a:t>
            </a:r>
            <a:r>
              <a:rPr lang="en-US" altLang="ko-KR" sz="1200" b="1" dirty="0" smtClean="0"/>
              <a:t>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r>
              <a:rPr lang="en-US" altLang="ko-KR" sz="1050" dirty="0" smtClean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2px </a:t>
            </a:r>
            <a:r>
              <a:rPr lang="ko-KR" altLang="en-US" sz="1000" dirty="0" smtClean="0">
                <a:solidFill>
                  <a:schemeClr val="tx1"/>
                </a:solidFill>
              </a:rPr>
              <a:t>두</a:t>
            </a:r>
            <a:r>
              <a:rPr lang="ko-KR" altLang="en-US" sz="1000" dirty="0">
                <a:solidFill>
                  <a:schemeClr val="tx1"/>
                </a:solidFill>
              </a:rPr>
              <a:t>께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요소에 마우스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마우스가 올라올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:hover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포커스를 받을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:focus</a:t>
            </a:r>
            <a:endParaRPr lang="ko-KR" altLang="en-US" b="1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 smtClean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font-size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 120%; </a:t>
              </a:r>
              <a:endParaRPr lang="en-US" altLang="ko-KR" sz="1200" b="1" dirty="0" smtClean="0">
                <a:solidFill>
                  <a:srgbClr val="C00000"/>
                </a:solidFill>
              </a:endParaRP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증가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input[type=text] { </a:t>
              </a:r>
            </a:p>
            <a:p>
              <a:pPr defTabSz="180000"/>
              <a:r>
                <a:rPr lang="en-US" altLang="ko-KR" sz="1200" dirty="0" smtClean="0"/>
                <a:t>	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 smtClean="0"/>
            </a:p>
            <a:p>
              <a:pPr defTabSz="180000"/>
              <a:r>
                <a:rPr lang="en-US" altLang="ko-KR" sz="1200" b="1" dirty="0" smtClean="0"/>
                <a:t>input[type=text]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 smtClean="0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창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변경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412776"/>
            <a:ext cx="532859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폼 스타일 주기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input[type=text] </a:t>
            </a:r>
            <a:r>
              <a:rPr lang="en-US" altLang="ko-KR" sz="1000" b="1" dirty="0" smtClean="0"/>
              <a:t>{ </a:t>
            </a:r>
            <a:r>
              <a:rPr lang="en-US" altLang="ko-KR" sz="1000" dirty="0" smtClean="0"/>
              <a:t>/* text </a:t>
            </a:r>
            <a:r>
              <a:rPr lang="ko-KR" altLang="en-US" sz="1000" dirty="0" smtClean="0"/>
              <a:t>창에만 적용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en-US" altLang="ko-KR" sz="1000" b="1" dirty="0"/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red;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input:hover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textarea:hover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</a:t>
            </a:r>
            <a:r>
              <a:rPr lang="ko-KR" altLang="en-US" sz="1000" dirty="0"/>
              <a:t>마우스 올라 올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input[type=text]:focus, input[type=email]:focus { </a:t>
            </a:r>
            <a:r>
              <a:rPr lang="en-US" altLang="ko-KR" sz="1000" dirty="0"/>
              <a:t>/* </a:t>
            </a:r>
            <a:r>
              <a:rPr lang="ko-KR" altLang="en-US" sz="1000" dirty="0"/>
              <a:t>포커스 받을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font-size </a:t>
            </a:r>
            <a:r>
              <a:rPr lang="en-US" altLang="ko-KR" sz="1000" dirty="0"/>
              <a:t>: 120%;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{</a:t>
            </a:r>
          </a:p>
          <a:p>
            <a:pPr defTabSz="180000"/>
            <a:r>
              <a:rPr lang="en-US" altLang="ko-KR" sz="1000" dirty="0" smtClean="0"/>
              <a:t>	display </a:t>
            </a:r>
            <a:r>
              <a:rPr lang="en-US" altLang="ko-KR" sz="1000" dirty="0"/>
              <a:t>: block; /* </a:t>
            </a:r>
            <a:r>
              <a:rPr lang="ko-KR" altLang="en-US" sz="1000" dirty="0"/>
              <a:t>새 라인에서 시작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span </a:t>
            </a:r>
            <a:r>
              <a:rPr lang="en-US" altLang="ko-KR" sz="1000" b="1" dirty="0" smtClean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display </a:t>
            </a:r>
            <a:r>
              <a:rPr lang="en-US" altLang="ko-KR" sz="1000" smtClean="0"/>
              <a:t>: inline-block;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90px;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right;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&lt;h3&gt;CONTACT US&lt;/h3&gt;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&lt;form&gt;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label&gt;</a:t>
            </a:r>
          </a:p>
          <a:p>
            <a:pPr defTabSz="180000"/>
            <a:r>
              <a:rPr lang="en-US" altLang="ko-KR" sz="1000" dirty="0" smtClean="0"/>
              <a:t>		&lt;</a:t>
            </a:r>
            <a:r>
              <a:rPr lang="en-US" altLang="ko-KR" sz="1000" dirty="0"/>
              <a:t>span&gt;Name&lt;/span&gt;&lt;input type="text" placeholder="Elvis"&gt;&lt;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&lt;/</a:t>
            </a:r>
            <a:r>
              <a:rPr lang="en-US" altLang="ko-KR" sz="1000" dirty="0"/>
              <a:t>label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8" name="직사각형 7"/>
          <p:cNvSpPr/>
          <p:nvPr/>
        </p:nvSpPr>
        <p:spPr>
          <a:xfrm>
            <a:off x="3249511" y="1496817"/>
            <a:ext cx="5760640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</a:t>
            </a:r>
            <a:r>
              <a:rPr lang="en-US" altLang="ko-KR" sz="1050" dirty="0"/>
              <a:t>span&gt;Email&lt;/span&gt;&lt;input type="email" placeholder="elvis@graceland.com"&gt;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</a:t>
            </a:r>
            <a:r>
              <a:rPr lang="en-US" altLang="ko-KR" sz="1050" dirty="0"/>
              <a:t>span&gt;Comment&lt;/span&gt;&lt;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 placeholder="</a:t>
            </a:r>
            <a:r>
              <a:rPr lang="ko-KR" altLang="en-US" sz="1050" dirty="0"/>
              <a:t>메시지를 </a:t>
            </a:r>
            <a:r>
              <a:rPr lang="ko-KR" altLang="en-US" sz="1050" dirty="0" smtClean="0"/>
              <a:t>남겨주세요</a:t>
            </a:r>
            <a:r>
              <a:rPr lang="en-US" altLang="ko-KR" sz="1050" dirty="0" smtClean="0"/>
              <a:t>"&gt;&lt;/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&lt;span&gt;&lt;/</a:t>
            </a:r>
            <a:r>
              <a:rPr lang="en-US" altLang="ko-KR" sz="1050" dirty="0"/>
              <a:t>span&gt;&lt;input type="submit" value="submit"&gt;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/>
              <a:t>&lt;/form&gt;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3123079" cy="2945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6" name="모서리가 둥근 사각형 설명선 5"/>
          <p:cNvSpPr/>
          <p:nvPr/>
        </p:nvSpPr>
        <p:spPr>
          <a:xfrm>
            <a:off x="7568620" y="5371795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마우스가 올라가면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배경색이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aliceblue</a:t>
            </a:r>
            <a:r>
              <a:rPr lang="ko-KR" altLang="en-US" sz="1000" dirty="0" smtClean="0">
                <a:solidFill>
                  <a:schemeClr val="tx1"/>
                </a:solidFill>
              </a:rPr>
              <a:t>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 바뀜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507698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포커스를 받으면 글자 크기는 </a:t>
            </a:r>
            <a:r>
              <a:rPr lang="en-US" altLang="ko-KR" sz="1000" dirty="0" smtClean="0">
                <a:solidFill>
                  <a:schemeClr val="tx1"/>
                </a:solidFill>
              </a:rPr>
              <a:t>120%</a:t>
            </a:r>
            <a:r>
              <a:rPr lang="ko-KR" altLang="en-US" sz="1000" dirty="0" smtClean="0">
                <a:solidFill>
                  <a:schemeClr val="tx1"/>
                </a:solidFill>
              </a:rPr>
              <a:t> 커짐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스타일로 태그에 동적 변화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로만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모양의 동적 변화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구현하던 것을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 작성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기법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애니메이션</a:t>
            </a:r>
            <a:r>
              <a:rPr lang="en-US" altLang="ko-KR" dirty="0" smtClean="0"/>
              <a:t>(animation) </a:t>
            </a:r>
          </a:p>
          <a:p>
            <a:pPr lvl="2"/>
            <a:r>
              <a:rPr lang="ko-KR" altLang="en-US" dirty="0" smtClean="0"/>
              <a:t>전환</a:t>
            </a:r>
            <a:r>
              <a:rPr lang="en-US" altLang="ko-KR" dirty="0" smtClean="0"/>
              <a:t>(transition)</a:t>
            </a:r>
          </a:p>
          <a:p>
            <a:pPr lvl="2"/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로 애니메이션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sz="1800" dirty="0" smtClean="0"/>
              <a:t>HTML </a:t>
            </a:r>
            <a:r>
              <a:rPr lang="ko-KR" altLang="en-US" sz="1800" dirty="0" smtClean="0"/>
              <a:t>태그의 모양 변화를 시간 단위로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애니메이션 코딩 작업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1. @</a:t>
            </a:r>
            <a:r>
              <a:rPr lang="en-US" altLang="ko-KR" sz="1600" b="1" u="sng" dirty="0" err="1" smtClean="0"/>
              <a:t>keyframes</a:t>
            </a:r>
            <a:r>
              <a:rPr lang="ko-KR" altLang="en-US" sz="1600" b="1" u="sng" dirty="0" smtClean="0"/>
              <a:t>으로 </a:t>
            </a:r>
            <a:r>
              <a:rPr lang="en-US" altLang="ko-KR" sz="1600" b="1" u="sng" dirty="0" smtClean="0"/>
              <a:t>HTML </a:t>
            </a:r>
            <a:r>
              <a:rPr lang="ko-KR" altLang="en-US" sz="1600" b="1" u="sng" dirty="0" smtClean="0"/>
              <a:t>태그의 </a:t>
            </a:r>
            <a:r>
              <a:rPr lang="ko-KR" altLang="en-US" sz="1600" b="1" u="sng" dirty="0" err="1" smtClean="0"/>
              <a:t>시간별</a:t>
            </a:r>
            <a:r>
              <a:rPr lang="ko-KR" altLang="en-US" sz="1600" b="1" u="sng" dirty="0" smtClean="0"/>
              <a:t> 모양 변화 만들기</a:t>
            </a:r>
            <a:endParaRPr lang="ko-KR" altLang="en-US" sz="1600" b="1" u="sng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2. </a:t>
            </a:r>
            <a:r>
              <a:rPr lang="ko-KR" altLang="en-US" sz="1600" b="1" u="sng" dirty="0" smtClean="0"/>
              <a:t>애니메이션 스타일 시트 작성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06142" y="5802649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span {</a:t>
            </a:r>
          </a:p>
          <a:p>
            <a:pPr defTabSz="180000"/>
            <a:r>
              <a:rPr lang="en-US" altLang="ko-KR" sz="1000" dirty="0"/>
              <a:t>	animation-name :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; </a:t>
            </a:r>
            <a:r>
              <a:rPr lang="en-US" altLang="ko-KR" sz="1000" dirty="0" smtClean="0"/>
              <a:t>	/* </a:t>
            </a:r>
            <a:r>
              <a:rPr lang="ko-KR" altLang="en-US" sz="1000" dirty="0"/>
              <a:t>애니메이션 코드 이름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animation-duration : 5s; </a:t>
            </a:r>
            <a:r>
              <a:rPr lang="en-US" altLang="ko-KR" sz="1000" dirty="0" smtClean="0"/>
              <a:t>							/* </a:t>
            </a:r>
            <a:r>
              <a:rPr lang="ko-KR" altLang="en-US" sz="1000" dirty="0"/>
              <a:t>애니메이션 </a:t>
            </a:r>
            <a:r>
              <a:rPr lang="en-US" altLang="ko-KR" sz="1000" dirty="0"/>
              <a:t>1</a:t>
            </a:r>
            <a:r>
              <a:rPr lang="ko-KR" altLang="en-US" sz="1000" dirty="0"/>
              <a:t>회 시간은 </a:t>
            </a:r>
            <a:r>
              <a:rPr lang="en-US" altLang="ko-KR" sz="1000" dirty="0"/>
              <a:t>5</a:t>
            </a:r>
            <a:r>
              <a:rPr lang="ko-KR" altLang="en-US" sz="1000" dirty="0"/>
              <a:t>초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animation-iteration-count : infinite; </a:t>
            </a:r>
            <a:r>
              <a:rPr lang="en-US" altLang="ko-KR" sz="1000" dirty="0" smtClean="0"/>
              <a:t>			/* </a:t>
            </a:r>
            <a:r>
              <a:rPr lang="ko-KR" altLang="en-US" sz="1000" dirty="0"/>
              <a:t>무한 반복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34665" y="3498393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@</a:t>
            </a:r>
            <a:r>
              <a:rPr lang="en-US" altLang="ko-KR" sz="1000" dirty="0" err="1"/>
              <a:t>keyframes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0% { color : blue; } /* </a:t>
            </a:r>
            <a:r>
              <a:rPr lang="ko-KR" altLang="en-US" sz="1000" dirty="0"/>
              <a:t>시작 </a:t>
            </a:r>
            <a:r>
              <a:rPr lang="ko-KR" altLang="en-US" sz="1000" dirty="0" smtClean="0"/>
              <a:t>시</a:t>
            </a:r>
            <a:r>
              <a:rPr lang="en-US" altLang="ko-KR" sz="1000" dirty="0" smtClean="0"/>
              <a:t>. 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from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30% { color : green; } /* 30% </a:t>
            </a:r>
            <a:r>
              <a:rPr lang="ko-KR" altLang="en-US" sz="1000" dirty="0"/>
              <a:t>경과 시까지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100% { color : red; } /* </a:t>
            </a:r>
            <a:r>
              <a:rPr lang="ko-KR" altLang="en-US" sz="1000" dirty="0" smtClean="0"/>
              <a:t>끝까지</a:t>
            </a:r>
            <a:r>
              <a:rPr lang="en-US" altLang="ko-KR" sz="1000" dirty="0" smtClean="0"/>
              <a:t>. 100%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to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2361899"/>
            <a:ext cx="5873988" cy="1064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45" y="4841245"/>
            <a:ext cx="5871485" cy="8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애니메이션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span&gt;span&lt;/span</a:t>
            </a:r>
            <a:r>
              <a:rPr lang="en-US" altLang="ko-KR" sz="1200" b="1" dirty="0" smtClean="0"/>
              <a:t>&gt;</a:t>
            </a:r>
            <a:r>
              <a:rPr lang="ko-KR" altLang="en-US" sz="1200" dirty="0" smtClean="0"/>
              <a:t>텍스트를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초에 </a:t>
            </a:r>
            <a:r>
              <a:rPr lang="en-US" altLang="ko-KR" sz="1200" dirty="0" smtClean="0"/>
              <a:t>blue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green, red</a:t>
            </a:r>
            <a:r>
              <a:rPr lang="ko-KR" altLang="en-US" sz="1200" dirty="0" smtClean="0"/>
              <a:t>로 무한 </a:t>
            </a:r>
            <a:r>
              <a:rPr lang="ko-KR" altLang="en-US" sz="1200" dirty="0"/>
              <a:t>반복합니다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</a:t>
            </a:r>
            <a:r>
              <a:rPr lang="ko-KR" altLang="en-US" sz="1050" dirty="0">
                <a:solidFill>
                  <a:srgbClr val="C00000"/>
                </a:solidFill>
              </a:rPr>
              <a:t>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무한 반복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초 경과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무한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9" y="2636912"/>
            <a:ext cx="1880543" cy="187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9" y="4653136"/>
            <a:ext cx="1886819" cy="1881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 </a:t>
            </a:r>
            <a:r>
              <a:rPr lang="ko-KR" altLang="en-US" dirty="0" smtClean="0"/>
              <a:t>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인라인</a:t>
            </a:r>
            <a:r>
              <a:rPr lang="ko-KR" altLang="en-US" dirty="0" smtClean="0"/>
              <a:t> 태그는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태그는 블록 박스로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박스의 디폴트 출력 모양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5833" y="5810358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5833" y="3726645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5700" y="3043523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블록 박스는 새 라인에서 시작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왼쪽에서 오른쪽 끝까지 통째 점유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박스는 블록 안에 배치</a:t>
            </a:r>
            <a:endParaRPr lang="en-US" altLang="ko-KR" sz="1000" dirty="0" smtClean="0"/>
          </a:p>
          <a:p>
            <a:r>
              <a:rPr lang="ko-KR" altLang="en-US" sz="1000" dirty="0" smtClean="0"/>
              <a:t>옆에 다른 태그 배치 가능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블록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인라인</a:t>
            </a:r>
            <a:r>
              <a:rPr lang="ko-KR" altLang="en-US" sz="1400" dirty="0" smtClean="0">
                <a:solidFill>
                  <a:srgbClr val="FF0000"/>
                </a:solidFill>
              </a:rPr>
              <a:t>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3648" y="1636909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5587" y="651954"/>
              <a:ext cx="494253" cy="40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꽝</a:t>
              </a:r>
              <a:r>
                <a:rPr lang="en-US" altLang="ko-KR" sz="1200" dirty="0" smtClean="0"/>
                <a:t>!’ </a:t>
              </a:r>
              <a:r>
                <a:rPr lang="ko-KR" altLang="en-US" sz="1200" dirty="0" smtClean="0"/>
                <a:t>글자의 크기를 </a:t>
              </a:r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초에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걸쳐 </a:t>
              </a:r>
              <a:r>
                <a:rPr lang="en-US" altLang="ko-KR" sz="1200" dirty="0" smtClean="0"/>
                <a:t>500%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100%</a:t>
              </a:r>
              <a:r>
                <a:rPr lang="ko-KR" altLang="en-US" sz="1200" dirty="0" smtClean="0"/>
                <a:t>로 서서히 축소되는 애니메이션을 작성하라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애니메이션은 무한 반복한다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 smtClean="0"/>
                  <a:t>꽝</a:t>
                </a:r>
                <a:r>
                  <a:rPr lang="en-US" altLang="ko-KR" sz="4600" b="1" dirty="0" smtClean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/>
                  <a:t>꽝</a:t>
                </a:r>
                <a:r>
                  <a:rPr lang="en-US" altLang="ko-KR" sz="1200" b="1" dirty="0" smtClean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초 경과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71700" y="1550343"/>
            <a:ext cx="367240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@</a:t>
            </a:r>
            <a:r>
              <a:rPr lang="en-US" altLang="ko-KR" sz="1200" b="1" dirty="0" err="1"/>
              <a:t>keyframes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bomb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from </a:t>
            </a:r>
            <a:r>
              <a:rPr lang="en-US" altLang="ko-KR" sz="1200" dirty="0"/>
              <a:t>{ 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500%;}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to </a:t>
            </a:r>
            <a:r>
              <a:rPr lang="en-US" altLang="ko-KR" sz="1200" dirty="0"/>
              <a:t>{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100%;}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smtClean="0"/>
              <a:t>h3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animation-name : </a:t>
            </a:r>
            <a:r>
              <a:rPr lang="en-US" altLang="ko-KR" sz="1200" b="1" dirty="0" smtClean="0"/>
              <a:t>bomb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animation-duration : </a:t>
            </a:r>
            <a:r>
              <a:rPr lang="en-US" altLang="ko-KR" sz="1200" dirty="0"/>
              <a:t>3s;</a:t>
            </a:r>
          </a:p>
          <a:p>
            <a:pPr defTabSz="180000"/>
            <a:r>
              <a:rPr lang="en-US" altLang="ko-KR" sz="1200" dirty="0" smtClean="0"/>
              <a:t>	animation-iteration-count : </a:t>
            </a:r>
            <a:r>
              <a:rPr lang="en-US" altLang="ko-KR" sz="1200" dirty="0"/>
              <a:t>infinite;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h3&gt;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꽝</a:t>
            </a:r>
            <a:r>
              <a:rPr lang="en-US" altLang="ko-KR" sz="1200" dirty="0"/>
              <a:t>! </a:t>
            </a:r>
            <a:r>
              <a:rPr lang="ko-KR" altLang="en-US" sz="1200" dirty="0"/>
              <a:t>글자가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/>
              <a:t>500%</a:t>
            </a:r>
            <a:r>
              <a:rPr lang="ko-KR" altLang="en-US" sz="1200" dirty="0"/>
              <a:t>에서 시작하여 </a:t>
            </a:r>
          </a:p>
          <a:p>
            <a:pPr defTabSz="180000"/>
            <a:r>
              <a:rPr lang="en-US" altLang="ko-KR" sz="1200" dirty="0"/>
              <a:t>100%</a:t>
            </a:r>
            <a:r>
              <a:rPr lang="ko-KR" altLang="en-US" sz="1200" dirty="0"/>
              <a:t>로 바뀌는 애니메이션입니다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ko-KR" altLang="en-US" sz="1200" dirty="0"/>
              <a:t>무한 반복합니다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89" y="1698228"/>
            <a:ext cx="2600326" cy="288547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</a:t>
            </a:r>
            <a:r>
              <a:rPr lang="ko-KR" altLang="en-US" dirty="0" smtClean="0"/>
              <a:t>연습 정답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5576" y="2567583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from</a:t>
            </a:r>
            <a:r>
              <a:rPr lang="ko-KR" altLang="en-US" sz="1050" dirty="0" smtClean="0"/>
              <a:t>은 </a:t>
            </a:r>
            <a:r>
              <a:rPr lang="en-US" altLang="ko-KR" sz="1050" dirty="0" smtClean="0"/>
              <a:t>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en-US" altLang="ko-KR" sz="1050" dirty="0" smtClean="0"/>
              <a:t>to</a:t>
            </a:r>
            <a:r>
              <a:rPr lang="ko-KR" altLang="en-US" sz="1050" dirty="0" smtClean="0"/>
              <a:t>는 </a:t>
            </a:r>
            <a:r>
              <a:rPr lang="en-US" altLang="ko-KR" sz="1050" dirty="0" smtClean="0"/>
              <a:t>100%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ko-KR" altLang="en-US" sz="1050" dirty="0" smtClean="0"/>
              <a:t>수정 가능</a:t>
            </a:r>
            <a:endParaRPr lang="ko-KR" altLang="en-US" sz="105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868144" y="3140968"/>
            <a:ext cx="2335828" cy="459700"/>
          </a:xfrm>
          <a:prstGeom prst="wedgeRoundRectCallout">
            <a:avLst>
              <a:gd name="adj1" fmla="val -63556"/>
              <a:gd name="adj2" fmla="val -589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500%</a:t>
            </a:r>
            <a:r>
              <a:rPr lang="ko-KR" altLang="en-US" sz="1050" dirty="0" smtClean="0"/>
              <a:t>의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크기로 시작하여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초 내에 </a:t>
            </a:r>
            <a:endParaRPr lang="en-US" altLang="ko-KR" sz="1050" dirty="0" smtClean="0"/>
          </a:p>
          <a:p>
            <a:r>
              <a:rPr lang="en-US" altLang="ko-KR" sz="1050" dirty="0" smtClean="0"/>
              <a:t>100%</a:t>
            </a:r>
            <a:r>
              <a:rPr lang="ko-KR" altLang="en-US" sz="1050" dirty="0" smtClean="0"/>
              <a:t>로 줄어드는 애니메이션</a:t>
            </a:r>
            <a:endParaRPr lang="ko-KR" altLang="en-US" sz="105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4675" y="4293096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 태그에 </a:t>
            </a:r>
            <a:endParaRPr lang="en-US" altLang="ko-KR" sz="1050" dirty="0" smtClean="0"/>
          </a:p>
          <a:p>
            <a:r>
              <a:rPr lang="ko-KR" altLang="en-US" sz="1050" dirty="0" smtClean="0"/>
              <a:t>애니메이션 작동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전환</a:t>
            </a:r>
            <a:r>
              <a:rPr lang="en-US" altLang="ko-KR" dirty="0"/>
              <a:t>(transition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전환이란</a:t>
            </a:r>
            <a:r>
              <a:rPr lang="en-US" altLang="ko-KR" dirty="0" smtClean="0"/>
              <a:t>?</a:t>
            </a:r>
          </a:p>
          <a:p>
            <a:pPr lvl="1" fontAlgn="base"/>
            <a:r>
              <a:rPr lang="en-US" altLang="ko-KR" dirty="0" smtClean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</a:t>
            </a:r>
            <a:r>
              <a:rPr lang="ko-KR" altLang="en-US" dirty="0" smtClean="0"/>
              <a:t>효과 생성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marL="754380" lvl="1" indent="-342900" fontAlgn="base"/>
            <a:r>
              <a:rPr lang="ko-KR" altLang="en-US" dirty="0" smtClean="0"/>
              <a:t>전환 설정 </a:t>
            </a:r>
            <a:r>
              <a:rPr lang="en-US" altLang="ko-KR" dirty="0" smtClean="0"/>
              <a:t>: transition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3429000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 smtClean="0"/>
                <a:t>꽝</a:t>
              </a:r>
              <a:r>
                <a:rPr lang="en-US" altLang="ko-KR" sz="1400" b="1" dirty="0" smtClean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C00CC"/>
                  </a:solidFill>
                </a:rPr>
                <a:t>초 동안 서서히 글자 확</a:t>
              </a:r>
              <a:r>
                <a:rPr lang="ko-KR" altLang="en-US" sz="1000" dirty="0">
                  <a:solidFill>
                    <a:srgbClr val="CC00CC"/>
                  </a:solidFill>
                </a:rPr>
                <a:t>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b="1" dirty="0"/>
                <a:t>span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</a:t>
              </a:r>
              <a:r>
                <a:rPr lang="en-US" altLang="ko-KR" sz="1200" b="1" dirty="0"/>
                <a:t>&lt;/span</a:t>
              </a:r>
              <a:r>
                <a:rPr lang="en-US" altLang="ko-KR" sz="1200" b="1" dirty="0" smtClean="0"/>
                <a:t>&gt;</a:t>
              </a:r>
              <a:endParaRPr lang="ko-KR" altLang="en-US" sz="12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%;</a:t>
              </a:r>
              <a:endParaRPr lang="en-US" altLang="ko-KR" sz="1200" b="1" dirty="0">
                <a:solidFill>
                  <a:srgbClr val="C00000"/>
                </a:solidFill>
              </a:endParaRP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</a:t>
              </a:r>
              <a:r>
                <a:rPr lang="ko-KR" altLang="en-US" sz="1050" dirty="0">
                  <a:solidFill>
                    <a:srgbClr val="C00000"/>
                  </a:solidFill>
                </a:rPr>
                <a:t>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시간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마우스가 글자 위에 올라오면 현재 크기에서 </a:t>
              </a:r>
              <a:r>
                <a:rPr lang="en-US" altLang="ko-KR" sz="1000" dirty="0" smtClean="0"/>
                <a:t>500% </a:t>
              </a:r>
              <a:r>
                <a:rPr lang="ko-KR" altLang="en-US" sz="1000" dirty="0" smtClean="0"/>
                <a:t>크기로 전환 진행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 smtClean="0"/>
                <a:t>꽝</a:t>
              </a:r>
              <a:r>
                <a:rPr lang="en-US" altLang="ko-KR" sz="4600" b="1" dirty="0" smtClean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4622600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태그에 마우스를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올리면 글자 크기를 </a:t>
            </a:r>
            <a:r>
              <a:rPr lang="en-US" altLang="ko-KR" sz="1000" dirty="0" smtClean="0">
                <a:solidFill>
                  <a:srgbClr val="0070C0"/>
                </a:solidFill>
              </a:rPr>
              <a:t>500%</a:t>
            </a: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확대 </a:t>
            </a:r>
            <a:r>
              <a:rPr lang="en-US" altLang="ko-KR" sz="1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 전환 효과시작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699856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3559389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태그의 글자 </a:t>
            </a:r>
            <a:r>
              <a:rPr lang="ko-KR" altLang="en-US" sz="1000" dirty="0" err="1" smtClean="0">
                <a:solidFill>
                  <a:srgbClr val="0070C0"/>
                </a:solidFill>
              </a:rPr>
              <a:t>크기가에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smtClean="0">
                <a:solidFill>
                  <a:srgbClr val="0070C0"/>
                </a:solidFill>
              </a:rPr>
              <a:t>변화가 일어나면</a:t>
            </a:r>
            <a:r>
              <a:rPr lang="en-US" altLang="ko-KR" sz="1000" dirty="0" smtClean="0">
                <a:solidFill>
                  <a:srgbClr val="0070C0"/>
                </a:solidFill>
              </a:rPr>
              <a:t>, 5</a:t>
            </a:r>
            <a:r>
              <a:rPr lang="ko-KR" altLang="en-US" sz="1000" dirty="0" smtClean="0">
                <a:solidFill>
                  <a:srgbClr val="0070C0"/>
                </a:solidFill>
              </a:rPr>
              <a:t>초에 걸쳐 서서히 변화가 진행되도록 전환 지시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4018258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31" y="1556792"/>
            <a:ext cx="2673846" cy="27864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5-13 </a:t>
            </a:r>
            <a:r>
              <a:rPr lang="en-US" altLang="ko-KR" dirty="0"/>
              <a:t>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556792"/>
            <a:ext cx="36004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전환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span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transition : </a:t>
            </a:r>
            <a:r>
              <a:rPr lang="en-US" altLang="ko-KR" sz="1400" b="1" dirty="0"/>
              <a:t>font-size 5s;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 err="1" smtClean="0"/>
              <a:t>span:hover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font-size </a:t>
            </a:r>
            <a:r>
              <a:rPr lang="en-US" altLang="ko-KR" sz="1400" b="1" dirty="0"/>
              <a:t>: 500</a:t>
            </a:r>
            <a:r>
              <a:rPr lang="en-US" altLang="ko-KR" sz="1400" b="1" dirty="0" smtClean="0"/>
              <a:t>%;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&lt;h3&gt;font-size</a:t>
            </a:r>
            <a:r>
              <a:rPr lang="ko-KR" altLang="en-US" sz="1400" dirty="0"/>
              <a:t>에 대한 전환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en-US" altLang="ko-KR" sz="1400" b="1" dirty="0"/>
              <a:t>&lt;span&gt;</a:t>
            </a:r>
            <a:r>
              <a:rPr lang="ko-KR" altLang="en-US" sz="1400" b="1" dirty="0"/>
              <a:t>꽝</a:t>
            </a:r>
            <a:r>
              <a:rPr lang="en-US" altLang="ko-KR" sz="1400" b="1" dirty="0"/>
              <a:t>!&lt;/span&gt;</a:t>
            </a:r>
            <a:r>
              <a:rPr lang="en-US" altLang="ko-KR" sz="1400" dirty="0"/>
              <a:t> </a:t>
            </a:r>
            <a:r>
              <a:rPr lang="ko-KR" altLang="en-US" sz="1400" dirty="0"/>
              <a:t>글자에</a:t>
            </a:r>
          </a:p>
          <a:p>
            <a:pPr defTabSz="180000"/>
            <a:r>
              <a:rPr lang="ko-KR" altLang="en-US" sz="1400" dirty="0"/>
              <a:t> 마우스를 올려보세요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에 마우스를 올리면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동안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점진적으로 글자를 </a:t>
            </a:r>
            <a:r>
              <a:rPr lang="en-US" altLang="ko-KR" sz="1000" dirty="0"/>
              <a:t>500</a:t>
            </a:r>
            <a:r>
              <a:rPr lang="en-US" altLang="ko-KR" sz="1000" dirty="0" smtClean="0"/>
              <a:t>%</a:t>
            </a:r>
            <a:r>
              <a:rPr lang="ko-KR" altLang="en-US" sz="1000" dirty="0" smtClean="0"/>
              <a:t> 확대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변환</a:t>
            </a:r>
            <a:r>
              <a:rPr lang="en-US" altLang="ko-KR" dirty="0"/>
              <a:t>(</a:t>
            </a:r>
            <a:r>
              <a:rPr lang="en-US" altLang="ko-KR" dirty="0" smtClean="0"/>
              <a:t>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텍스트나 이미지를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확대 </a:t>
            </a:r>
            <a:r>
              <a:rPr lang="ko-KR" altLang="en-US" dirty="0"/>
              <a:t>다양한 기하학적인 모양으로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 err="1"/>
              <a:t>deg</a:t>
            </a:r>
            <a:r>
              <a:rPr lang="ko-KR" altLang="en-US" dirty="0"/>
              <a:t>이며 시계방향의 회전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회전</a:t>
              </a:r>
              <a:endParaRPr lang="en-US" altLang="ko-KR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기울임</a:t>
              </a:r>
              <a:endParaRPr lang="en-US" altLang="ko-KR" sz="1200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이동</a:t>
              </a:r>
              <a:endParaRPr lang="en-US" altLang="ko-KR" sz="1200" dirty="0" smtClean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확대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축소</a:t>
              </a:r>
              <a:endParaRPr lang="en-US" altLang="ko-KR" sz="1200" dirty="0" smtClean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skew(0deg, -20deg);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 smtClean="0"/>
              <a:t>translateY</a:t>
            </a:r>
            <a:r>
              <a:rPr lang="en-US" altLang="ko-KR" sz="1000" dirty="0" smtClean="0"/>
              <a:t>(100px);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scale(3,1);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</a:t>
            </a:r>
            <a:r>
              <a:rPr lang="ko-KR" altLang="en-US" dirty="0" smtClean="0"/>
              <a:t>에 사용 가능한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변환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 smtClean="0"/>
              <a:t>	display </a:t>
            </a:r>
            <a:r>
              <a:rPr lang="en-US" altLang="ko-KR" sz="900" dirty="0"/>
              <a:t>: inline-block;</a:t>
            </a:r>
          </a:p>
          <a:p>
            <a:pPr defTabSz="180000"/>
            <a:r>
              <a:rPr lang="en-US" altLang="ko-KR" sz="900" dirty="0" smtClean="0"/>
              <a:t>	padding </a:t>
            </a:r>
            <a:r>
              <a:rPr lang="en-US" altLang="ko-KR" sz="900" dirty="0"/>
              <a:t>: 5px;</a:t>
            </a:r>
          </a:p>
          <a:p>
            <a:pPr defTabSz="180000"/>
            <a:r>
              <a:rPr lang="en-US" altLang="ko-KR" sz="900" dirty="0" smtClean="0"/>
              <a:t>	color </a:t>
            </a:r>
            <a:r>
              <a:rPr lang="en-US" altLang="ko-KR" sz="900" dirty="0"/>
              <a:t>: white;</a:t>
            </a:r>
          </a:p>
          <a:p>
            <a:pPr defTabSz="180000"/>
            <a:r>
              <a:rPr lang="en-US" altLang="ko-KR" sz="900" dirty="0" smtClean="0"/>
              <a:t>	background </a:t>
            </a:r>
            <a:r>
              <a:rPr lang="en-US" altLang="ko-KR" sz="900" dirty="0"/>
              <a:t>: </a:t>
            </a:r>
            <a:r>
              <a:rPr lang="en-US" altLang="ko-KR" sz="900" dirty="0" err="1" smtClean="0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 smtClean="0"/>
              <a:t>div#translate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 smtClean="0"/>
              <a:t>div#skew:hover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skew(0deg, -60deg);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 smtClean="0"/>
              <a:t>div#scale:hover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smtClean="0"/>
              <a:t>scale(4,2</a:t>
            </a:r>
            <a:r>
              <a:rPr lang="en-US" altLang="ko-KR" sz="900" b="1" dirty="0"/>
              <a:t>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63" y="3513506"/>
            <a:ext cx="4384648" cy="283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5000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5-14 </a:t>
            </a:r>
            <a:r>
              <a:rPr lang="ko-KR" altLang="en-US" dirty="0" smtClean="0"/>
              <a:t>다양한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변환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6360359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smtClean="0"/>
              <a:t>마우스를 올릴 때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22" y="452336"/>
            <a:ext cx="4384648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 smtClean="0"/>
              <a:t>박스의 유형 제어 </a:t>
            </a:r>
            <a:r>
              <a:rPr lang="en-US" altLang="ko-KR" dirty="0" smtClean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0" y="2195665"/>
            <a:ext cx="2485051" cy="270166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예 </a:t>
            </a:r>
            <a:r>
              <a:rPr lang="en-US" altLang="ko-KR" dirty="0" smtClean="0"/>
              <a:t>: &lt;span&gt;</a:t>
            </a:r>
            <a:r>
              <a:rPr lang="ko-KR" altLang="en-US" dirty="0" smtClean="0"/>
              <a:t>을 블록 박스로 수정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/>
              <a:t>입니다</a:t>
            </a:r>
            <a:r>
              <a:rPr lang="en-US" altLang="ko-KR" sz="1400" dirty="0" smtClean="0"/>
              <a:t>.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 smtClean="0"/>
              <a:t>span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display : block;</a:t>
            </a:r>
          </a:p>
          <a:p>
            <a:pPr defTabSz="180000"/>
            <a:r>
              <a:rPr lang="en-US" altLang="ko-KR" sz="1400" dirty="0" smtClean="0"/>
              <a:t>	width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height </a:t>
            </a:r>
            <a:r>
              <a:rPr lang="en-US" altLang="ko-KR" sz="1400" dirty="0"/>
              <a:t>: 60px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b="1" dirty="0" smtClean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8434" y="5236088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 smtClean="0">
                <a:solidFill>
                  <a:srgbClr val="C00000"/>
                </a:solidFill>
              </a:rPr>
              <a:t>을 </a:t>
            </a:r>
            <a:r>
              <a:rPr lang="en-US" altLang="ko-KR" sz="1000" dirty="0" smtClean="0">
                <a:solidFill>
                  <a:srgbClr val="C00000"/>
                </a:solidFill>
              </a:rPr>
              <a:t>block</a:t>
            </a:r>
            <a:r>
              <a:rPr lang="ko-KR" altLang="en-US" sz="1000" dirty="0" smtClean="0">
                <a:solidFill>
                  <a:srgbClr val="C00000"/>
                </a:solidFill>
              </a:rPr>
              <a:t> 박스로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지정하고</a:t>
            </a:r>
            <a:r>
              <a:rPr lang="en-US" altLang="ko-KR" sz="1000" dirty="0" smtClean="0">
                <a:solidFill>
                  <a:srgbClr val="C00000"/>
                </a:solidFill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</a:t>
            </a:r>
            <a:r>
              <a:rPr lang="en-US" altLang="ko-KR" sz="1000" dirty="0" smtClean="0">
                <a:solidFill>
                  <a:srgbClr val="C00000"/>
                </a:solidFill>
              </a:rPr>
              <a:t>60px</a:t>
            </a:r>
            <a:r>
              <a:rPr lang="ko-KR" altLang="en-US" sz="1000" dirty="0" smtClean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 </a:t>
            </a:r>
            <a:r>
              <a:rPr lang="ko-KR" altLang="en-US" sz="1000" dirty="0" smtClean="0">
                <a:solidFill>
                  <a:srgbClr val="C00000"/>
                </a:solidFill>
              </a:rPr>
              <a:t>한 줄을 독점적으로 차지하여 옆에 다른 태그 배치되지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98994" y="37355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350648"/>
            <a:ext cx="3129586" cy="233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</a:t>
            </a:r>
            <a:r>
              <a:rPr lang="en-US" altLang="ko-KR" sz="1400" dirty="0" smtClean="0"/>
              <a:t>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inline;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147" y="324317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가 </a:t>
            </a:r>
            <a:r>
              <a:rPr lang="en-US" altLang="ko-KR" sz="1000" dirty="0" smtClean="0">
                <a:solidFill>
                  <a:srgbClr val="C00000"/>
                </a:solidFill>
              </a:rPr>
              <a:t>inline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inline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오렌지 바탕은 바깥 </a:t>
            </a:r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46" y="2360766"/>
            <a:ext cx="2977505" cy="2619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 smtClean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</a:t>
            </a:r>
            <a:r>
              <a:rPr lang="en-US" altLang="ko-KR" sz="1400" b="1" dirty="0" smtClean="0"/>
              <a:t>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border </a:t>
            </a:r>
            <a:r>
              <a:rPr lang="en-US" altLang="ko-KR" sz="1400" dirty="0"/>
              <a:t>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powderblue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margin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width </a:t>
            </a:r>
            <a:r>
              <a:rPr lang="en-US" altLang="ko-KR" sz="1400" dirty="0"/>
              <a:t>: 60px; height : 80px</a:t>
            </a:r>
            <a:r>
              <a:rPr lang="en-US" altLang="ko-KR" sz="1400" dirty="0" smtClean="0"/>
              <a:t>;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  </a:t>
            </a:r>
            <a:r>
              <a:rPr lang="ko-KR" altLang="en-US" sz="1000" dirty="0" smtClean="0">
                <a:solidFill>
                  <a:srgbClr val="C00000"/>
                </a:solidFill>
              </a:rPr>
              <a:t>동시에 </a:t>
            </a:r>
            <a:r>
              <a:rPr lang="en-US" altLang="ko-KR" sz="1000" dirty="0" smtClean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 smtClean="0">
                <a:solidFill>
                  <a:srgbClr val="C00000"/>
                </a:solidFill>
              </a:rPr>
              <a:t>으로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크기 조절 가능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63" y="2348879"/>
            <a:ext cx="2569943" cy="3863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박스 </a:t>
            </a:r>
            <a:r>
              <a:rPr lang="ko-KR" altLang="en-US" dirty="0"/>
              <a:t>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484784"/>
            <a:ext cx="4192910" cy="50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blue;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3px dotted red;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 smtClean="0"/>
              <a:t>인라인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인라인</a:t>
            </a:r>
            <a:r>
              <a:rPr lang="ko-KR" altLang="en-US" sz="1200" dirty="0" smtClean="0"/>
              <a:t>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블록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display:none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div(none)&lt;/div&gt;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div(inline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div(inline-block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span(block</a:t>
            </a:r>
            <a:r>
              <a:rPr lang="en-US" altLang="ko-KR" sz="1200" dirty="0"/>
              <a:t>)&lt;/span&gt; 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		&lt;/</a:t>
            </a:r>
            <a:r>
              <a:rPr lang="en-US" altLang="ko-KR" sz="1200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20427" y="3284983"/>
            <a:ext cx="1744083" cy="442674"/>
          </a:xfrm>
          <a:prstGeom prst="wedgeRoundRectCallout">
            <a:avLst>
              <a:gd name="adj1" fmla="val 79712"/>
              <a:gd name="adj2" fmla="val 69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display:none</a:t>
            </a:r>
            <a:r>
              <a:rPr lang="ko-KR" altLang="en-US" sz="1000" dirty="0" smtClean="0"/>
              <a:t>으로 지정되어 텍스트가 보이지 않음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80810" y="5013175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50px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12659</TotalTime>
  <Words>2167</Words>
  <Application>Microsoft Office PowerPoint</Application>
  <PresentationFormat>화면 슬라이드 쇼(4:3)</PresentationFormat>
  <Paragraphs>1022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배치</vt:lpstr>
      <vt:lpstr>블록 박스와 인라인 박스</vt:lpstr>
      <vt:lpstr>PowerPoint 프레젠테이션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상대 배치, position : relative</vt:lpstr>
      <vt:lpstr>예제 5-2 position : relative 상대 배치</vt:lpstr>
      <vt:lpstr>예제 5-2 실행 결과</vt:lpstr>
      <vt:lpstr>예제 5-3 position:absolute 절대 배치 </vt:lpstr>
      <vt:lpstr>예제 5-4 position : fixed로 브라우저 하단 오른쪽에 고정 배치</vt:lpstr>
      <vt:lpstr>예제 5-5 float : right로 브라우저의 오른편에 항상 배치</vt:lpstr>
      <vt:lpstr>예제 5-6 z-index로 카드 쌓기</vt:lpstr>
      <vt:lpstr>예제 5-7 visibility로 텍스트 숨기기</vt:lpstr>
      <vt:lpstr>예제 5-8 overflow 프로퍼티 활용</vt:lpstr>
      <vt:lpstr>CSS3로 리스트 꾸미기</vt:lpstr>
      <vt:lpstr>리스트 꾸미기에 사용할 HTML 페이지</vt:lpstr>
      <vt:lpstr>리스트와 아이템에 배경색 입히기</vt:lpstr>
      <vt:lpstr>마커의 위치, list-style-position</vt:lpstr>
      <vt:lpstr>마커 종류, list-style-type</vt:lpstr>
      <vt:lpstr>이미지 마커, list-style-image</vt:lpstr>
      <vt:lpstr>예제 5-9 CSS3 스타일을 응용하여 리스트로 메뉴 만들기 </vt:lpstr>
      <vt:lpstr>CSS3로 표 꾸미기</vt:lpstr>
      <vt:lpstr>표 테두리 제어, border</vt:lpstr>
      <vt:lpstr>셀 크기 제어, width height</vt:lpstr>
      <vt:lpstr>셀 여백 및 정렬</vt:lpstr>
      <vt:lpstr>배경색과 테두리 효과</vt:lpstr>
      <vt:lpstr>줄무늬 만들기</vt:lpstr>
      <vt:lpstr>예제 5-10 마우스가 올라오면 행의 배경색이 변하는 표 만들기</vt:lpstr>
      <vt:lpstr>폼 꾸미기</vt:lpstr>
      <vt:lpstr>폼 꾸미기</vt:lpstr>
      <vt:lpstr>예제 5-11 스타일로 폼 꾸미기</vt:lpstr>
      <vt:lpstr>CSS3 스타일로 태그에 동적 변화 만들기</vt:lpstr>
      <vt:lpstr>CSS3로 애니메이션 만들기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497</cp:revision>
  <dcterms:created xsi:type="dcterms:W3CDTF">2011-08-27T14:53:28Z</dcterms:created>
  <dcterms:modified xsi:type="dcterms:W3CDTF">2018-01-04T08:36:41Z</dcterms:modified>
</cp:coreProperties>
</file>